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76" r:id="rId5"/>
    <p:sldId id="273" r:id="rId6"/>
    <p:sldId id="274" r:id="rId7"/>
    <p:sldId id="278" r:id="rId8"/>
    <p:sldId id="277" r:id="rId9"/>
    <p:sldId id="280" r:id="rId10"/>
    <p:sldId id="27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8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799B-1E54-4DAC-98B0-C049859FFCE9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CA2BB-7887-4E94-A112-8FA222AF685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799B-1E54-4DAC-98B0-C049859FFCE9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A2BB-7887-4E94-A112-8FA222AF68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799B-1E54-4DAC-98B0-C049859FFCE9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A2BB-7887-4E94-A112-8FA222AF68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26E799B-1E54-4DAC-98B0-C049859FFCE9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8CA2BB-7887-4E94-A112-8FA222AF685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799B-1E54-4DAC-98B0-C049859FFCE9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CA2BB-7887-4E94-A112-8FA222AF685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799B-1E54-4DAC-98B0-C049859FFCE9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CA2BB-7887-4E94-A112-8FA222AF685A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799B-1E54-4DAC-98B0-C049859FFCE9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CA2BB-7887-4E94-A112-8FA222AF685A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A26E799B-1E54-4DAC-98B0-C049859FFCE9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CA2BB-7887-4E94-A112-8FA222AF685A}" type="slidenum">
              <a:rPr lang="en-GB" smtClean="0"/>
              <a:t>‹#›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799B-1E54-4DAC-98B0-C049859FFCE9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CA2BB-7887-4E94-A112-8FA222AF685A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799B-1E54-4DAC-98B0-C049859FFCE9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CA2BB-7887-4E94-A112-8FA222AF685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E799B-1E54-4DAC-98B0-C049859FFCE9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8CA2BB-7887-4E94-A112-8FA222AF685A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E799B-1E54-4DAC-98B0-C049859FFCE9}" type="datetimeFigureOut">
              <a:rPr lang="en-GB" smtClean="0"/>
              <a:t>30/04/2018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CA2BB-7887-4E94-A112-8FA222AF685A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20688"/>
            <a:ext cx="6745560" cy="3036911"/>
          </a:xfrm>
        </p:spPr>
        <p:txBody>
          <a:bodyPr/>
          <a:lstStyle/>
          <a:p>
            <a:pPr algn="ctr"/>
            <a:r>
              <a:rPr lang="en-GB" dirty="0" smtClean="0"/>
              <a:t>E-Learning at </a:t>
            </a:r>
            <a:r>
              <a:rPr lang="en-GB" dirty="0" err="1" smtClean="0"/>
              <a:t>Rusper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172200" cy="1123336"/>
          </a:xfrm>
        </p:spPr>
        <p:txBody>
          <a:bodyPr/>
          <a:lstStyle/>
          <a:p>
            <a:pPr algn="ctr"/>
            <a:r>
              <a:rPr lang="en-GB" dirty="0" smtClean="0"/>
              <a:t>Parent Workshop: Monday 30</a:t>
            </a:r>
            <a:r>
              <a:rPr lang="en-GB" baseline="30000" dirty="0" smtClean="0"/>
              <a:t>th</a:t>
            </a:r>
            <a:r>
              <a:rPr lang="en-GB" dirty="0" smtClean="0"/>
              <a:t> April 2018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77072"/>
            <a:ext cx="2664296" cy="188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640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620689"/>
            <a:ext cx="6745560" cy="1512168"/>
          </a:xfrm>
        </p:spPr>
        <p:txBody>
          <a:bodyPr/>
          <a:lstStyle/>
          <a:p>
            <a:pPr algn="ctr"/>
            <a:r>
              <a:rPr lang="en-GB" sz="4000" dirty="0" smtClean="0"/>
              <a:t>Thank you very much for Listening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2708920"/>
            <a:ext cx="6172200" cy="504056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Do you have any questions? </a:t>
            </a:r>
            <a:endParaRPr lang="en-GB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077072"/>
            <a:ext cx="2664296" cy="188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31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6172200" cy="864096"/>
          </a:xfrm>
        </p:spPr>
        <p:txBody>
          <a:bodyPr/>
          <a:lstStyle/>
          <a:p>
            <a:r>
              <a:rPr lang="en-GB" dirty="0" smtClean="0"/>
              <a:t>Aim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7632848" cy="403244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Why is it important?</a:t>
            </a:r>
          </a:p>
          <a:p>
            <a:endParaRPr lang="en-GB" sz="2800" dirty="0" smtClean="0">
              <a:latin typeface="Berlin Sans FB" panose="020E0602020502020306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What we aim to do within school</a:t>
            </a:r>
          </a:p>
          <a:p>
            <a:endParaRPr lang="en-GB" sz="2800" dirty="0" smtClean="0">
              <a:latin typeface="Berlin Sans FB" panose="020E0602020502020306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Look at </a:t>
            </a:r>
            <a:r>
              <a:rPr lang="en-GB" sz="2800" dirty="0" err="1" smtClean="0">
                <a:latin typeface="Berlin Sans FB" panose="020E0602020502020306" pitchFamily="34" charset="0"/>
              </a:rPr>
              <a:t>MyMaths</a:t>
            </a:r>
            <a:r>
              <a:rPr lang="en-GB" sz="2800" dirty="0" smtClean="0">
                <a:latin typeface="Berlin Sans FB" panose="020E0602020502020306" pitchFamily="34" charset="0"/>
              </a:rPr>
              <a:t> and </a:t>
            </a:r>
            <a:r>
              <a:rPr lang="en-GB" sz="2800" dirty="0" err="1" smtClean="0">
                <a:latin typeface="Berlin Sans FB" panose="020E0602020502020306" pitchFamily="34" charset="0"/>
              </a:rPr>
              <a:t>MangaHigh</a:t>
            </a:r>
            <a:endParaRPr lang="en-GB" sz="2800" dirty="0" smtClean="0">
              <a:latin typeface="Berlin Sans FB" panose="020E0602020502020306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dirty="0">
              <a:latin typeface="Berlin Sans FB" panose="020E0602020502020306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Impact on the children</a:t>
            </a:r>
          </a:p>
          <a:p>
            <a:r>
              <a:rPr lang="en-GB" sz="2800" dirty="0" smtClean="0">
                <a:latin typeface="Berlin Sans FB" panose="020E0602020502020306" pitchFamily="34" charset="0"/>
              </a:rPr>
              <a:t> </a:t>
            </a:r>
          </a:p>
          <a:p>
            <a:endParaRPr lang="en-GB" sz="2800" dirty="0">
              <a:latin typeface="Berlin Sans FB" panose="020E0602020502020306" pitchFamily="34" charset="0"/>
            </a:endParaRPr>
          </a:p>
          <a:p>
            <a:endParaRPr lang="en-GB" sz="2800" dirty="0">
              <a:latin typeface="Berlin Sans FB" panose="020E0602020502020306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387424"/>
            <a:ext cx="2664296" cy="188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405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6172200" cy="864096"/>
          </a:xfrm>
        </p:spPr>
        <p:txBody>
          <a:bodyPr/>
          <a:lstStyle/>
          <a:p>
            <a:r>
              <a:rPr lang="en-GB" dirty="0" smtClean="0"/>
              <a:t>Why is it important?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11560" y="1844824"/>
            <a:ext cx="7632848" cy="4032448"/>
          </a:xfrm>
        </p:spPr>
        <p:txBody>
          <a:bodyPr>
            <a:normAutofit fontScale="92500"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It is engaging for the learner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Provides a different platform to deliver learning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Makes learning meaningful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Gives children the chance to learn in a different environment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Increased use of technology in modern society </a:t>
            </a:r>
          </a:p>
          <a:p>
            <a:endParaRPr lang="en-GB" sz="2800" dirty="0">
              <a:latin typeface="Berlin Sans FB" panose="020E0602020502020306" pitchFamily="34" charset="0"/>
            </a:endParaRPr>
          </a:p>
          <a:p>
            <a:endParaRPr lang="en-GB" sz="2800" dirty="0">
              <a:latin typeface="Berlin Sans FB" panose="020E0602020502020306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387424"/>
            <a:ext cx="2664296" cy="188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977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6172200" cy="1656184"/>
          </a:xfrm>
        </p:spPr>
        <p:txBody>
          <a:bodyPr/>
          <a:lstStyle/>
          <a:p>
            <a:r>
              <a:rPr lang="en-GB" dirty="0" smtClean="0"/>
              <a:t>What it looks </a:t>
            </a:r>
            <a:br>
              <a:rPr lang="en-GB" dirty="0" smtClean="0"/>
            </a:br>
            <a:r>
              <a:rPr lang="en-GB" dirty="0" smtClean="0"/>
              <a:t>like at </a:t>
            </a:r>
            <a:r>
              <a:rPr lang="en-GB" dirty="0" err="1" smtClean="0"/>
              <a:t>Rusper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11560" y="1844824"/>
            <a:ext cx="7632848" cy="403244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Regular setting of Home Learning based on a E-Learning platform – </a:t>
            </a:r>
            <a:r>
              <a:rPr lang="en-GB" sz="2800" dirty="0" err="1" smtClean="0">
                <a:latin typeface="Berlin Sans FB" panose="020E0602020502020306" pitchFamily="34" charset="0"/>
              </a:rPr>
              <a:t>MyMaths</a:t>
            </a:r>
            <a:r>
              <a:rPr lang="en-GB" sz="2800" dirty="0" smtClean="0">
                <a:latin typeface="Berlin Sans FB" panose="020E0602020502020306" pitchFamily="34" charset="0"/>
              </a:rPr>
              <a:t> or </a:t>
            </a:r>
            <a:r>
              <a:rPr lang="en-GB" sz="2800" dirty="0" err="1" smtClean="0">
                <a:latin typeface="Berlin Sans FB" panose="020E0602020502020306" pitchFamily="34" charset="0"/>
              </a:rPr>
              <a:t>MangaHigh</a:t>
            </a:r>
            <a:endParaRPr lang="en-GB" sz="2800" dirty="0" smtClean="0">
              <a:latin typeface="Berlin Sans FB" panose="020E0602020502020306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Weekly slots dedicated to providing pupil the chance to use E-Learning in School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Incorporating E-Learning into lessons </a:t>
            </a:r>
            <a:endParaRPr lang="en-GB" sz="2800" dirty="0">
              <a:latin typeface="Berlin Sans FB" panose="020E0602020502020306" pitchFamily="34" charset="0"/>
            </a:endParaRPr>
          </a:p>
          <a:p>
            <a:endParaRPr lang="en-GB" sz="2800" dirty="0">
              <a:latin typeface="Berlin Sans FB" panose="020E0602020502020306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387424"/>
            <a:ext cx="2664296" cy="188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173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1520" y="4149080"/>
            <a:ext cx="7632848" cy="230425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Teaching tool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Homework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Engaging games </a:t>
            </a:r>
            <a:endParaRPr lang="en-GB" sz="2800" dirty="0">
              <a:latin typeface="Berlin Sans FB" panose="020E0602020502020306" pitchFamily="34" charset="0"/>
            </a:endParaRPr>
          </a:p>
          <a:p>
            <a:endParaRPr lang="en-GB" sz="2800" dirty="0">
              <a:latin typeface="Berlin Sans FB" panose="020E0602020502020306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387424"/>
            <a:ext cx="2664296" cy="188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4"/>
          <p:cNvSpPr txBox="1">
            <a:spLocks/>
          </p:cNvSpPr>
          <p:nvPr/>
        </p:nvSpPr>
        <p:spPr>
          <a:xfrm>
            <a:off x="323528" y="1496151"/>
            <a:ext cx="7632848" cy="6706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i="0" dirty="0" smtClean="0">
                <a:latin typeface="Berlin Sans FB" panose="020E0602020502020306" pitchFamily="34" charset="0"/>
              </a:rPr>
              <a:t>Why do we use it?</a:t>
            </a:r>
          </a:p>
          <a:p>
            <a:endParaRPr lang="en-GB" sz="2800" dirty="0">
              <a:latin typeface="Berlin Sans FB" panose="020E0602020502020306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0" t="10634" r="72203" b="77100"/>
          <a:stretch/>
        </p:blipFill>
        <p:spPr bwMode="auto">
          <a:xfrm>
            <a:off x="517926" y="377144"/>
            <a:ext cx="2975213" cy="89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465069" y="2396702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Berlin Sans FB" panose="020E0602020502020306" pitchFamily="34" charset="0"/>
              </a:rPr>
              <a:t>“Develops </a:t>
            </a:r>
            <a:r>
              <a:rPr lang="en-GB" sz="2800" dirty="0">
                <a:latin typeface="Berlin Sans FB" panose="020E0602020502020306" pitchFamily="34" charset="0"/>
              </a:rPr>
              <a:t>children’s skills, confidence and fluency in maths through lessons, homework tasks, and </a:t>
            </a:r>
            <a:r>
              <a:rPr lang="en-GB" sz="2800" dirty="0" smtClean="0">
                <a:latin typeface="Berlin Sans FB" panose="020E0602020502020306" pitchFamily="34" charset="0"/>
              </a:rPr>
              <a:t>games.”</a:t>
            </a:r>
            <a:endParaRPr lang="en-GB" sz="2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29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57720" y="4005064"/>
            <a:ext cx="7632848" cy="230425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Engaging games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Good to track progress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Success with Year 6 Breakfast Club </a:t>
            </a:r>
            <a:endParaRPr lang="en-GB" sz="2800" dirty="0">
              <a:latin typeface="Berlin Sans FB" panose="020E0602020502020306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387424"/>
            <a:ext cx="2664296" cy="188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Placeholder 4"/>
          <p:cNvSpPr txBox="1">
            <a:spLocks/>
          </p:cNvSpPr>
          <p:nvPr/>
        </p:nvSpPr>
        <p:spPr>
          <a:xfrm>
            <a:off x="323528" y="1496151"/>
            <a:ext cx="4536504" cy="67065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i="0" dirty="0" smtClean="0">
                <a:latin typeface="Berlin Sans FB" panose="020E0602020502020306" pitchFamily="34" charset="0"/>
              </a:rPr>
              <a:t>Why have we chosen it?</a:t>
            </a:r>
          </a:p>
          <a:p>
            <a:endParaRPr lang="en-GB" sz="2800" dirty="0">
              <a:latin typeface="Berlin Sans FB" panose="020E0602020502020306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9" t="7579" r="82168" b="84887"/>
          <a:stretch/>
        </p:blipFill>
        <p:spPr bwMode="auto">
          <a:xfrm>
            <a:off x="539552" y="260648"/>
            <a:ext cx="4032448" cy="1005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9552" y="2276872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Berlin Sans FB" panose="020E0602020502020306" pitchFamily="34" charset="0"/>
              </a:rPr>
              <a:t>“Using </a:t>
            </a:r>
            <a:r>
              <a:rPr lang="en-GB" sz="2800" dirty="0">
                <a:latin typeface="Berlin Sans FB" panose="020E0602020502020306" pitchFamily="34" charset="0"/>
              </a:rPr>
              <a:t>the language of ‘play’, we can introduce children to a more engaging, relatable and impactful locus of learning</a:t>
            </a:r>
            <a:r>
              <a:rPr lang="en-GB" sz="2800" dirty="0" smtClean="0">
                <a:latin typeface="Berlin Sans FB" panose="020E0602020502020306" pitchFamily="34" charset="0"/>
              </a:rPr>
              <a:t>.” </a:t>
            </a:r>
            <a:endParaRPr lang="en-GB" sz="28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58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6172200" cy="1656184"/>
          </a:xfrm>
        </p:spPr>
        <p:txBody>
          <a:bodyPr/>
          <a:lstStyle/>
          <a:p>
            <a:r>
              <a:rPr lang="en-GB" dirty="0" smtClean="0"/>
              <a:t>WHAT WILL HAPPEN?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11560" y="1844824"/>
            <a:ext cx="7632848" cy="4032448"/>
          </a:xfrm>
        </p:spPr>
        <p:txBody>
          <a:bodyPr>
            <a:normAutofit/>
          </a:bodyPr>
          <a:lstStyle/>
          <a:p>
            <a:r>
              <a:rPr lang="en-GB" sz="2800" i="0" dirty="0" smtClean="0">
                <a:latin typeface="Berlin Sans FB" panose="020E0602020502020306" pitchFamily="34" charset="0"/>
              </a:rPr>
              <a:t>Key Stage 1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i="0" dirty="0" smtClean="0">
                <a:latin typeface="Berlin Sans FB" panose="020E0602020502020306" pitchFamily="34" charset="0"/>
              </a:rPr>
              <a:t>Pupils given a </a:t>
            </a:r>
            <a:r>
              <a:rPr lang="en-GB" sz="2800" i="0" dirty="0" err="1" smtClean="0">
                <a:latin typeface="Berlin Sans FB" panose="020E0602020502020306" pitchFamily="34" charset="0"/>
              </a:rPr>
              <a:t>MyMaths</a:t>
            </a:r>
            <a:r>
              <a:rPr lang="en-GB" sz="2800" i="0" dirty="0" smtClean="0">
                <a:latin typeface="Berlin Sans FB" panose="020E0602020502020306" pitchFamily="34" charset="0"/>
              </a:rPr>
              <a:t> login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800" i="0" dirty="0">
              <a:latin typeface="Berlin Sans FB" panose="020E0602020502020306" pitchFamily="34" charset="0"/>
            </a:endParaRPr>
          </a:p>
          <a:p>
            <a:r>
              <a:rPr lang="en-GB" sz="2800" i="0" dirty="0" smtClean="0">
                <a:latin typeface="Berlin Sans FB" panose="020E0602020502020306" pitchFamily="34" charset="0"/>
              </a:rPr>
              <a:t>Key Stage 2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i="0" dirty="0" smtClean="0">
                <a:latin typeface="Berlin Sans FB" panose="020E0602020502020306" pitchFamily="34" charset="0"/>
              </a:rPr>
              <a:t>Pupils given a </a:t>
            </a:r>
            <a:r>
              <a:rPr lang="en-GB" sz="2800" i="0" dirty="0" err="1" smtClean="0">
                <a:latin typeface="Berlin Sans FB" panose="020E0602020502020306" pitchFamily="34" charset="0"/>
              </a:rPr>
              <a:t>MyMaths</a:t>
            </a:r>
            <a:r>
              <a:rPr lang="en-GB" sz="2800" i="0" dirty="0" smtClean="0">
                <a:latin typeface="Berlin Sans FB" panose="020E0602020502020306" pitchFamily="34" charset="0"/>
              </a:rPr>
              <a:t> login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i="0" dirty="0" smtClean="0">
                <a:latin typeface="Berlin Sans FB" panose="020E0602020502020306" pitchFamily="34" charset="0"/>
              </a:rPr>
              <a:t>Pupils given a </a:t>
            </a:r>
            <a:r>
              <a:rPr lang="en-GB" sz="2800" i="0" dirty="0" err="1" smtClean="0">
                <a:latin typeface="Berlin Sans FB" panose="020E0602020502020306" pitchFamily="34" charset="0"/>
              </a:rPr>
              <a:t>MangaHigh</a:t>
            </a:r>
            <a:r>
              <a:rPr lang="en-GB" sz="2800" i="0" dirty="0" smtClean="0">
                <a:latin typeface="Berlin Sans FB" panose="020E0602020502020306" pitchFamily="34" charset="0"/>
              </a:rPr>
              <a:t> login</a:t>
            </a:r>
            <a:endParaRPr lang="en-GB" sz="2800" i="0" dirty="0">
              <a:latin typeface="Berlin Sans FB" panose="020E0602020502020306" pitchFamily="34" charset="0"/>
            </a:endParaRPr>
          </a:p>
          <a:p>
            <a:endParaRPr lang="en-GB" sz="2800" dirty="0">
              <a:latin typeface="Berlin Sans FB" panose="020E0602020502020306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387424"/>
            <a:ext cx="2664296" cy="188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51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6172200" cy="1656184"/>
          </a:xfrm>
        </p:spPr>
        <p:txBody>
          <a:bodyPr/>
          <a:lstStyle/>
          <a:p>
            <a:r>
              <a:rPr lang="en-GB" sz="4000" dirty="0" smtClean="0"/>
              <a:t>How will it Impact the children?</a:t>
            </a:r>
            <a:endParaRPr lang="en-GB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11560" y="1844824"/>
            <a:ext cx="7632848" cy="403244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Develop fluency skills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Provide a link with learning outside of the classroom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Raise positive attitudes towards Mathematics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Provide a cross-curricular link to learning</a:t>
            </a:r>
            <a:endParaRPr lang="en-GB" sz="2800" dirty="0">
              <a:latin typeface="Berlin Sans FB" panose="020E0602020502020306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387424"/>
            <a:ext cx="2664296" cy="188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1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6172200" cy="1656184"/>
          </a:xfrm>
        </p:spPr>
        <p:txBody>
          <a:bodyPr/>
          <a:lstStyle/>
          <a:p>
            <a:r>
              <a:rPr lang="en-GB" sz="4000" dirty="0" smtClean="0"/>
              <a:t>Anna – A Year 3 Child</a:t>
            </a:r>
            <a:endParaRPr lang="en-GB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11560" y="1844824"/>
            <a:ext cx="7632848" cy="4032448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End of Year 2 – Below National Expectations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She now does 5minutes of Manga every day at home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Now assessed at National Expectation in Year 3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800" dirty="0" smtClean="0">
                <a:latin typeface="Berlin Sans FB" panose="020E0602020502020306" pitchFamily="34" charset="0"/>
              </a:rPr>
              <a:t>She also knows all her tables up to 12x12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-387424"/>
            <a:ext cx="2664296" cy="188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441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Tradeshow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TM01859861[[fn=Tradeshow]]</Template>
  <TotalTime>193</TotalTime>
  <Words>285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Tradeshow</vt:lpstr>
      <vt:lpstr>E-Learning at Rusper</vt:lpstr>
      <vt:lpstr>Aim</vt:lpstr>
      <vt:lpstr>Why is it important?</vt:lpstr>
      <vt:lpstr>What it looks  like at Rusper</vt:lpstr>
      <vt:lpstr>PowerPoint Presentation</vt:lpstr>
      <vt:lpstr>PowerPoint Presentation</vt:lpstr>
      <vt:lpstr>WHAT WILL HAPPEN?</vt:lpstr>
      <vt:lpstr>How will it Impact the children?</vt:lpstr>
      <vt:lpstr>Anna – A Year 3 Child</vt:lpstr>
      <vt:lpstr>Thank you very much for Listening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Around the World</dc:title>
  <dc:creator>Michael Snook</dc:creator>
  <cp:lastModifiedBy>Michael Snook</cp:lastModifiedBy>
  <cp:revision>22</cp:revision>
  <dcterms:created xsi:type="dcterms:W3CDTF">2018-02-09T13:32:57Z</dcterms:created>
  <dcterms:modified xsi:type="dcterms:W3CDTF">2018-04-30T06:51:15Z</dcterms:modified>
</cp:coreProperties>
</file>