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A1B48D-26C5-4209-B41B-B2EF0A4C57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87FC88-78F1-42F6-9EC8-0E83C7B7F9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B48D-26C5-4209-B41B-B2EF0A4C57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FC88-78F1-42F6-9EC8-0E83C7B7F9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B48D-26C5-4209-B41B-B2EF0A4C57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FC88-78F1-42F6-9EC8-0E83C7B7F9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B48D-26C5-4209-B41B-B2EF0A4C57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FC88-78F1-42F6-9EC8-0E83C7B7F97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B48D-26C5-4209-B41B-B2EF0A4C57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FC88-78F1-42F6-9EC8-0E83C7B7F97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B48D-26C5-4209-B41B-B2EF0A4C57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FC88-78F1-42F6-9EC8-0E83C7B7F97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B48D-26C5-4209-B41B-B2EF0A4C57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FC88-78F1-42F6-9EC8-0E83C7B7F97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B48D-26C5-4209-B41B-B2EF0A4C57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FC88-78F1-42F6-9EC8-0E83C7B7F97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B48D-26C5-4209-B41B-B2EF0A4C57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FC88-78F1-42F6-9EC8-0E83C7B7F9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6A1B48D-26C5-4209-B41B-B2EF0A4C57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FC88-78F1-42F6-9EC8-0E83C7B7F97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A1B48D-26C5-4209-B41B-B2EF0A4C57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87FC88-78F1-42F6-9EC8-0E83C7B7F97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A1B48D-26C5-4209-B41B-B2EF0A4C578B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87FC88-78F1-42F6-9EC8-0E83C7B7F97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GB" dirty="0" smtClean="0">
                <a:solidFill>
                  <a:srgbClr val="00B050"/>
                </a:solidFill>
                <a:latin typeface="Letter-join Plus 8" pitchFamily="50" charset="0"/>
              </a:rPr>
              <a:t>Rusper Primary School</a:t>
            </a:r>
            <a:endParaRPr lang="en-GB" dirty="0">
              <a:solidFill>
                <a:srgbClr val="00B050"/>
              </a:solidFill>
              <a:latin typeface="Letter-join Plus 8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tx1"/>
                </a:solidFill>
                <a:latin typeface="Letter-join Plus 8" pitchFamily="50" charset="0"/>
              </a:rPr>
              <a:t>Handwriting Scheme  - </a:t>
            </a:r>
            <a:r>
              <a:rPr lang="en-GB" sz="3200" b="1" dirty="0" err="1" smtClean="0">
                <a:solidFill>
                  <a:schemeClr val="tx1"/>
                </a:solidFill>
                <a:latin typeface="Letter-join Plus 8" pitchFamily="50" charset="0"/>
              </a:rPr>
              <a:t>Letterjoin</a:t>
            </a:r>
            <a:endParaRPr lang="en-GB" sz="3200" b="1" dirty="0" smtClean="0">
              <a:solidFill>
                <a:schemeClr val="tx1"/>
              </a:solidFill>
              <a:latin typeface="Letter-join Plus 8" pitchFamily="50" charset="0"/>
            </a:endParaRPr>
          </a:p>
          <a:p>
            <a:r>
              <a:rPr lang="en-GB" sz="3200" b="1" dirty="0" smtClean="0">
                <a:solidFill>
                  <a:schemeClr val="tx1"/>
                </a:solidFill>
                <a:latin typeface="Letter-join Plus 8" pitchFamily="50" charset="0"/>
              </a:rPr>
              <a:t>www.letterjoin.co.uk</a:t>
            </a:r>
            <a:endParaRPr lang="en-GB" sz="3200" b="1" dirty="0">
              <a:solidFill>
                <a:schemeClr val="tx1"/>
              </a:solidFill>
              <a:latin typeface="Letter-join Plus 8" pitchFamily="50" charset="0"/>
            </a:endParaRPr>
          </a:p>
        </p:txBody>
      </p:sp>
      <p:pic>
        <p:nvPicPr>
          <p:cNvPr id="4" name="Picture 3" descr="transparent-arch-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7" t="23399" r="4688" b="27815"/>
          <a:stretch>
            <a:fillRect/>
          </a:stretch>
        </p:blipFill>
        <p:spPr bwMode="auto">
          <a:xfrm>
            <a:off x="2699792" y="836712"/>
            <a:ext cx="4464496" cy="1296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59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latin typeface="Letter-join Plus 8" pitchFamily="50" charset="0"/>
                <a:ea typeface="Times New Roman"/>
                <a:cs typeface="Times New Roman"/>
              </a:rPr>
              <a:t>Handwriting is a basic skill that influences the quality of work throughout the </a:t>
            </a:r>
            <a:r>
              <a:rPr lang="en-GB" dirty="0" smtClean="0">
                <a:latin typeface="Letter-join Plus 8" pitchFamily="50" charset="0"/>
                <a:ea typeface="Times New Roman"/>
                <a:cs typeface="Times New Roman"/>
              </a:rPr>
              <a:t>curriculum</a:t>
            </a:r>
            <a:endParaRPr lang="en-GB" dirty="0">
              <a:latin typeface="Letter-join Plus 8" pitchFamily="50" charset="0"/>
              <a:ea typeface="Times New Roman"/>
              <a:cs typeface="Times New Roman"/>
            </a:endParaRPr>
          </a:p>
          <a:p>
            <a:r>
              <a:rPr lang="en-GB" dirty="0" smtClean="0">
                <a:latin typeface="Letter-join Plus 8" pitchFamily="50" charset="0"/>
              </a:rPr>
              <a:t>Handwriting skills are a requirement </a:t>
            </a:r>
            <a:r>
              <a:rPr lang="en-GB" dirty="0">
                <a:latin typeface="Letter-join Plus 8" pitchFamily="50" charset="0"/>
              </a:rPr>
              <a:t>of the 2014 National </a:t>
            </a:r>
            <a:r>
              <a:rPr lang="en-GB" dirty="0" smtClean="0">
                <a:latin typeface="Letter-join Plus 8" pitchFamily="50" charset="0"/>
              </a:rPr>
              <a:t>Curriculum</a:t>
            </a:r>
          </a:p>
          <a:p>
            <a:r>
              <a:rPr lang="en-GB" dirty="0">
                <a:latin typeface="Letter-join Plus 8" pitchFamily="50" charset="0"/>
              </a:rPr>
              <a:t>We </a:t>
            </a:r>
            <a:r>
              <a:rPr lang="en-GB" dirty="0" smtClean="0">
                <a:latin typeface="Letter-join Plus 8" pitchFamily="50" charset="0"/>
              </a:rPr>
              <a:t>want our </a:t>
            </a:r>
            <a:r>
              <a:rPr lang="en-GB" dirty="0">
                <a:latin typeface="Letter-join Plus 8" pitchFamily="50" charset="0"/>
              </a:rPr>
              <a:t>pupils to develop a neat, legible, speedy handwriting style using continuous cursive letters that leads to producing letters and words automatically in independent </a:t>
            </a:r>
            <a:r>
              <a:rPr lang="en-GB" dirty="0" smtClean="0">
                <a:latin typeface="Letter-join Plus 8" pitchFamily="50" charset="0"/>
              </a:rPr>
              <a:t>writing</a:t>
            </a:r>
          </a:p>
          <a:p>
            <a:r>
              <a:rPr lang="en-GB" dirty="0" smtClean="0">
                <a:latin typeface="Letter-join Plus 8" pitchFamily="50" charset="0"/>
              </a:rPr>
              <a:t>We want our pupils to understand </a:t>
            </a:r>
            <a:r>
              <a:rPr lang="en-GB" dirty="0">
                <a:latin typeface="Letter-join Plus 8" pitchFamily="50" charset="0"/>
              </a:rPr>
              <a:t>the importance of neat presentation and the need for different letterforms (cursive, printed </a:t>
            </a:r>
            <a:r>
              <a:rPr lang="en-GB" dirty="0" smtClean="0">
                <a:latin typeface="Letter-join Plus 8" pitchFamily="50" charset="0"/>
              </a:rPr>
              <a:t>or capital </a:t>
            </a:r>
            <a:r>
              <a:rPr lang="en-GB" dirty="0">
                <a:latin typeface="Letter-join Plus 8" pitchFamily="50" charset="0"/>
              </a:rPr>
              <a:t>letters) to help communicate meaning </a:t>
            </a:r>
            <a:r>
              <a:rPr lang="en-GB" dirty="0" smtClean="0">
                <a:latin typeface="Letter-join Plus 8" pitchFamily="50" charset="0"/>
              </a:rPr>
              <a:t>clearly</a:t>
            </a:r>
          </a:p>
          <a:p>
            <a:r>
              <a:rPr lang="en-GB" smtClean="0">
                <a:latin typeface="Letter-join Plus 8" pitchFamily="50" charset="0"/>
              </a:rPr>
              <a:t>Link to improved </a:t>
            </a:r>
            <a:r>
              <a:rPr lang="en-GB" dirty="0" smtClean="0">
                <a:latin typeface="Letter-join Plus 8" pitchFamily="50" charset="0"/>
              </a:rPr>
              <a:t>spelling </a:t>
            </a:r>
            <a:endParaRPr lang="en-GB" dirty="0">
              <a:latin typeface="Letter-join Plus 8" pitchFamily="50" charset="0"/>
            </a:endParaRPr>
          </a:p>
          <a:p>
            <a:endParaRPr lang="en-GB" dirty="0">
              <a:latin typeface="Letter-join Plus 8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 smtClean="0">
                <a:solidFill>
                  <a:srgbClr val="00B050"/>
                </a:solidFill>
                <a:latin typeface="Letter-join Plus 8" pitchFamily="50" charset="0"/>
              </a:rPr>
              <a:t>Why is handwriting important?</a:t>
            </a:r>
            <a:endParaRPr lang="en-GB" sz="4800" dirty="0">
              <a:solidFill>
                <a:srgbClr val="00B050"/>
              </a:solidFill>
              <a:latin typeface="Letter-join Plus 8" pitchFamily="50" charset="0"/>
            </a:endParaRPr>
          </a:p>
        </p:txBody>
      </p:sp>
      <p:pic>
        <p:nvPicPr>
          <p:cNvPr id="1026" name="Picture 2" descr="C:\Users\jclarke\AppData\Local\Microsoft\Windows\INetCache\IE\ECHJIECI\hand_penci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987" y="5445224"/>
            <a:ext cx="1412776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40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etter-join Plus 8" pitchFamily="50" charset="0"/>
              </a:rPr>
              <a:t>We use the </a:t>
            </a:r>
            <a:r>
              <a:rPr lang="en-GB" dirty="0" err="1">
                <a:latin typeface="Letter-join Plus 8" pitchFamily="50" charset="0"/>
              </a:rPr>
              <a:t>L</a:t>
            </a:r>
            <a:r>
              <a:rPr lang="en-GB" dirty="0" err="1" smtClean="0">
                <a:latin typeface="Letter-join Plus 8" pitchFamily="50" charset="0"/>
              </a:rPr>
              <a:t>etterjoin</a:t>
            </a:r>
            <a:r>
              <a:rPr lang="en-GB" dirty="0" smtClean="0">
                <a:latin typeface="Letter-join Plus 8" pitchFamily="50" charset="0"/>
              </a:rPr>
              <a:t> scheme as the basis of our handwriting teaching and learning</a:t>
            </a:r>
          </a:p>
          <a:p>
            <a:r>
              <a:rPr lang="en-GB" dirty="0" smtClean="0">
                <a:latin typeface="Letter-join Plus 8" pitchFamily="50" charset="0"/>
              </a:rPr>
              <a:t>Handwriting is taught across all year groups in three stages</a:t>
            </a:r>
          </a:p>
          <a:p>
            <a:r>
              <a:rPr lang="en-GB" dirty="0">
                <a:latin typeface="Letter-join Plus 8" pitchFamily="50" charset="0"/>
              </a:rPr>
              <a:t>Correct posture and pencil grip for </a:t>
            </a:r>
            <a:r>
              <a:rPr lang="en-GB" dirty="0" smtClean="0">
                <a:latin typeface="Letter-join Plus 8" pitchFamily="50" charset="0"/>
              </a:rPr>
              <a:t>handwriting is important. Pupils </a:t>
            </a:r>
            <a:r>
              <a:rPr lang="en-GB" dirty="0">
                <a:latin typeface="Letter-join Plus 8" pitchFamily="50" charset="0"/>
              </a:rPr>
              <a:t>should be taught to sit correctly at a table, holding a </a:t>
            </a:r>
            <a:r>
              <a:rPr lang="en-GB" dirty="0" smtClean="0">
                <a:latin typeface="Letter-join Plus 8" pitchFamily="50" charset="0"/>
              </a:rPr>
              <a:t>pencil/pen </a:t>
            </a:r>
            <a:r>
              <a:rPr lang="en-GB" dirty="0">
                <a:latin typeface="Letter-join Plus 8" pitchFamily="50" charset="0"/>
              </a:rPr>
              <a:t>comfortably and correctly</a:t>
            </a:r>
            <a:r>
              <a:rPr lang="en-GB" dirty="0" smtClean="0">
                <a:latin typeface="Letter-join Plus 8" pitchFamily="50" charset="0"/>
              </a:rPr>
              <a:t>.</a:t>
            </a:r>
          </a:p>
          <a:p>
            <a:r>
              <a:rPr lang="en-GB" dirty="0" smtClean="0">
                <a:latin typeface="Letter-join Plus 8" pitchFamily="50" charset="0"/>
              </a:rPr>
              <a:t>Formal teaching of handwriting happens in weekly sessions </a:t>
            </a:r>
            <a:endParaRPr lang="en-GB" dirty="0">
              <a:latin typeface="Letter-join Plus 8" pitchFamily="50" charset="0"/>
            </a:endParaRPr>
          </a:p>
          <a:p>
            <a:endParaRPr lang="en-GB" dirty="0" smtClean="0">
              <a:latin typeface="Letter-join Plus 8" pitchFamily="50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ter-join Plus 8" pitchFamily="50" charset="0"/>
              </a:rPr>
              <a:t>How we teach handwriting</a:t>
            </a:r>
            <a:endParaRPr lang="en-GB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tter-join Plus 8" pitchFamily="50" charset="0"/>
            </a:endParaRPr>
          </a:p>
        </p:txBody>
      </p:sp>
      <p:pic>
        <p:nvPicPr>
          <p:cNvPr id="2050" name="Picture 2" descr="C:\Users\jclarke\AppData\Local\Microsoft\Windows\INetCache\IE\NG4OCKK0\pen%20in%20hand_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517232"/>
            <a:ext cx="1539231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5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GB" b="1" dirty="0">
                <a:latin typeface="Letter-join Plus 8" pitchFamily="50" charset="0"/>
              </a:rPr>
              <a:t>Stage One </a:t>
            </a:r>
            <a:r>
              <a:rPr lang="en-GB" b="1" dirty="0" smtClean="0">
                <a:latin typeface="Letter-join Plus 8" pitchFamily="50" charset="0"/>
              </a:rPr>
              <a:t>– 3 x  </a:t>
            </a:r>
            <a:r>
              <a:rPr lang="en-GB" b="1" dirty="0">
                <a:latin typeface="Letter-join Plus 8" pitchFamily="50" charset="0"/>
              </a:rPr>
              <a:t>weekly sessions totalling 30 to 45 </a:t>
            </a:r>
            <a:r>
              <a:rPr lang="en-GB" b="1" dirty="0" smtClean="0">
                <a:latin typeface="Letter-join Plus 8" pitchFamily="50" charset="0"/>
              </a:rPr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Letter-join Plus 8" pitchFamily="50" charset="0"/>
              </a:rPr>
              <a:t>Movements to enhance gross motor skills such </a:t>
            </a:r>
            <a:r>
              <a:rPr lang="en-GB" dirty="0" smtClean="0">
                <a:latin typeface="Letter-join Plus 8" pitchFamily="50" charset="0"/>
              </a:rPr>
              <a:t>as </a:t>
            </a:r>
          </a:p>
          <a:p>
            <a:pPr marL="109728" indent="0">
              <a:buNone/>
            </a:pPr>
            <a:r>
              <a:rPr lang="en-GB" dirty="0">
                <a:latin typeface="Letter-join Plus 8" pitchFamily="50" charset="0"/>
              </a:rPr>
              <a:t> </a:t>
            </a:r>
            <a:r>
              <a:rPr lang="en-GB" dirty="0" smtClean="0">
                <a:latin typeface="Letter-join Plus 8" pitchFamily="50" charset="0"/>
              </a:rPr>
              <a:t> air-writing</a:t>
            </a:r>
            <a:r>
              <a:rPr lang="en-GB" dirty="0">
                <a:latin typeface="Letter-join Plus 8" pitchFamily="50" charset="0"/>
              </a:rPr>
              <a:t>, pattern making, </a:t>
            </a:r>
            <a:r>
              <a:rPr lang="en-GB" dirty="0" smtClean="0">
                <a:latin typeface="Letter-join Plus 8" pitchFamily="50" charset="0"/>
              </a:rPr>
              <a:t>dancing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Letter-join Plus 8" pitchFamily="50" charset="0"/>
              </a:rPr>
              <a:t>Exercises </a:t>
            </a:r>
            <a:r>
              <a:rPr lang="en-GB" dirty="0">
                <a:latin typeface="Letter-join Plus 8" pitchFamily="50" charset="0"/>
              </a:rPr>
              <a:t>to develop fine motor skills such as making marks on paper, whiteboards, blackboards, sand trays, iPads and </a:t>
            </a:r>
            <a:r>
              <a:rPr lang="en-GB" dirty="0" smtClean="0">
                <a:latin typeface="Letter-join Plus 8" pitchFamily="50" charset="0"/>
              </a:rPr>
              <a:t>tablets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Letter-join Plus 8" pitchFamily="50" charset="0"/>
              </a:rPr>
              <a:t>Letter </a:t>
            </a:r>
            <a:r>
              <a:rPr lang="en-GB" dirty="0">
                <a:latin typeface="Letter-join Plus 8" pitchFamily="50" charset="0"/>
              </a:rPr>
              <a:t>learning to familiarise letter shapes, formation and </a:t>
            </a:r>
            <a:r>
              <a:rPr lang="en-GB" dirty="0" smtClean="0">
                <a:latin typeface="Letter-join Plus 8" pitchFamily="50" charset="0"/>
              </a:rPr>
              <a:t>vocabulary</a:t>
            </a:r>
            <a:endParaRPr lang="en-GB" dirty="0">
              <a:latin typeface="Letter-join Plus 8" pitchFamily="50" charset="0"/>
            </a:endParaRPr>
          </a:p>
          <a:p>
            <a:pPr marL="109728" indent="0">
              <a:buNone/>
            </a:pPr>
            <a:endParaRPr lang="en-GB" dirty="0">
              <a:latin typeface="Letter-join Plus 8" pitchFamily="50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B050"/>
                </a:solidFill>
                <a:latin typeface="Letter-join Plus 8" pitchFamily="50" charset="0"/>
              </a:rPr>
              <a:t>Stages of Handwriting</a:t>
            </a:r>
            <a:endParaRPr lang="en-GB" dirty="0">
              <a:solidFill>
                <a:srgbClr val="00B050"/>
              </a:solidFill>
              <a:latin typeface="Letter-join Plus 8" pitchFamily="50" charset="0"/>
            </a:endParaRPr>
          </a:p>
        </p:txBody>
      </p:sp>
      <p:pic>
        <p:nvPicPr>
          <p:cNvPr id="3074" name="Picture 2" descr="C:\Users\jclarke\AppData\Local\Microsoft\Windows\INetCache\IE\NG4OCKK0\graphic_showing_a_pen_and_paper_writing_a_report_0515-0909-2722-3528_SMU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192"/>
            <a:ext cx="1440160" cy="1346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60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GB" b="1" dirty="0" smtClean="0">
                <a:latin typeface="Letter-join Plus 8" pitchFamily="50" charset="0"/>
              </a:rPr>
              <a:t>Stage Two – 2 or 3 weekly sessions totalling 30 to 45 minutes covering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Letter-join Plus 8" pitchFamily="50" charset="0"/>
              </a:rPr>
              <a:t>Gross and fine motor skills </a:t>
            </a:r>
            <a:r>
              <a:rPr lang="en-GB" dirty="0" smtClean="0">
                <a:latin typeface="Letter-join Plus 8" pitchFamily="50" charset="0"/>
              </a:rPr>
              <a:t>exercises</a:t>
            </a:r>
            <a:endParaRPr lang="en-GB" dirty="0">
              <a:latin typeface="Letter-join Plus 8" pitchFamily="50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Letter-join Plus 8" pitchFamily="50" charset="0"/>
              </a:rPr>
              <a:t>Cursive </a:t>
            </a:r>
            <a:r>
              <a:rPr lang="en-GB" dirty="0">
                <a:latin typeface="Letter-join Plus 8" pitchFamily="50" charset="0"/>
              </a:rPr>
              <a:t>handwriting reinforcement, learning and </a:t>
            </a:r>
            <a:r>
              <a:rPr lang="en-GB" dirty="0" smtClean="0">
                <a:latin typeface="Letter-join Plus 8" pitchFamily="50" charset="0"/>
              </a:rPr>
              <a:t>practice</a:t>
            </a:r>
            <a:endParaRPr lang="en-GB" dirty="0">
              <a:latin typeface="Letter-join Plus 8" pitchFamily="50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Letter-join Plus 8" pitchFamily="50" charset="0"/>
              </a:rPr>
              <a:t>Numerals</a:t>
            </a:r>
            <a:r>
              <a:rPr lang="en-GB" dirty="0">
                <a:latin typeface="Letter-join Plus 8" pitchFamily="50" charset="0"/>
              </a:rPr>
              <a:t>, capitals and printed </a:t>
            </a:r>
            <a:r>
              <a:rPr lang="en-GB" dirty="0" smtClean="0">
                <a:latin typeface="Letter-join Plus 8" pitchFamily="50" charset="0"/>
              </a:rPr>
              <a:t>letters - where </a:t>
            </a:r>
            <a:r>
              <a:rPr lang="en-GB" dirty="0">
                <a:latin typeface="Letter-join Plus 8" pitchFamily="50" charset="0"/>
              </a:rPr>
              <a:t>and when to </a:t>
            </a:r>
            <a:r>
              <a:rPr lang="en-GB" dirty="0" smtClean="0">
                <a:latin typeface="Letter-join Plus 8" pitchFamily="50" charset="0"/>
              </a:rPr>
              <a:t>use them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Letter-join Plus 8" pitchFamily="50" charset="0"/>
              </a:rPr>
              <a:t>The </a:t>
            </a:r>
            <a:r>
              <a:rPr lang="en-GB" dirty="0">
                <a:latin typeface="Letter-join Plus 8" pitchFamily="50" charset="0"/>
              </a:rPr>
              <a:t>children will use both their Literacy and Handwriting books for writing </a:t>
            </a:r>
            <a:r>
              <a:rPr lang="en-GB" dirty="0" smtClean="0">
                <a:latin typeface="Letter-join Plus 8" pitchFamily="50" charset="0"/>
              </a:rPr>
              <a:t>practice</a:t>
            </a:r>
            <a:endParaRPr lang="en-GB" dirty="0">
              <a:latin typeface="Letter-join Plus 8" pitchFamily="50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 smtClean="0">
              <a:latin typeface="Letter-join Plus 8" pitchFamily="50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B050"/>
                </a:solidFill>
                <a:latin typeface="Letter-join Plus 8" pitchFamily="50" charset="0"/>
              </a:rPr>
              <a:t>Stages of Handwriting</a:t>
            </a:r>
            <a:endParaRPr lang="en-GB" dirty="0"/>
          </a:p>
        </p:txBody>
      </p:sp>
      <p:pic>
        <p:nvPicPr>
          <p:cNvPr id="4098" name="Picture 2" descr="C:\Users\jclarke\AppData\Local\Microsoft\Windows\INetCache\IE\F1EKTFV2\300px-2004-02-29_Ball_point_pen_writ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229200"/>
            <a:ext cx="2048914" cy="142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25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GB" b="1" dirty="0" smtClean="0">
                <a:latin typeface="Letter-join Plus 8" pitchFamily="50" charset="0"/>
              </a:rPr>
              <a:t>Stage Three – 2 or 3 weekly sessions totalling 30 to 45 minutes covering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Letter-join Plus 8" pitchFamily="50" charset="0"/>
              </a:rPr>
              <a:t>More advanced handwriting techniques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Letter-join Plus 8" pitchFamily="50" charset="0"/>
              </a:rPr>
              <a:t>Cursive </a:t>
            </a:r>
            <a:r>
              <a:rPr lang="en-GB" dirty="0">
                <a:latin typeface="Letter-join Plus 8" pitchFamily="50" charset="0"/>
              </a:rPr>
              <a:t>handwriting </a:t>
            </a:r>
            <a:r>
              <a:rPr lang="en-GB" dirty="0" smtClean="0">
                <a:latin typeface="Letter-join Plus 8" pitchFamily="50" charset="0"/>
              </a:rPr>
              <a:t>re-enforcement</a:t>
            </a:r>
            <a:endParaRPr lang="en-GB" dirty="0">
              <a:latin typeface="Letter-join Plus 8" pitchFamily="50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Letter-join Plus 8" pitchFamily="50" charset="0"/>
              </a:rPr>
              <a:t>Form-filling/labelling </a:t>
            </a:r>
            <a:r>
              <a:rPr lang="en-GB" dirty="0">
                <a:latin typeface="Letter-join Plus 8" pitchFamily="50" charset="0"/>
              </a:rPr>
              <a:t>using printed and capital </a:t>
            </a:r>
            <a:r>
              <a:rPr lang="en-GB" dirty="0" smtClean="0">
                <a:latin typeface="Letter-join Plus 8" pitchFamily="50" charset="0"/>
              </a:rPr>
              <a:t>letters</a:t>
            </a:r>
            <a:endParaRPr lang="en-GB" dirty="0">
              <a:latin typeface="Letter-join Plus 8" pitchFamily="50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Letter-join Plus 8" pitchFamily="50" charset="0"/>
              </a:rPr>
              <a:t>Dictation </a:t>
            </a:r>
            <a:r>
              <a:rPr lang="en-GB" dirty="0">
                <a:latin typeface="Letter-join Plus 8" pitchFamily="50" charset="0"/>
              </a:rPr>
              <a:t>exercises to teach the need for quick notes and speedy handwriting </a:t>
            </a:r>
            <a:r>
              <a:rPr lang="en-GB" dirty="0" smtClean="0">
                <a:latin typeface="Letter-join Plus 8" pitchFamily="50" charset="0"/>
              </a:rPr>
              <a:t>writing</a:t>
            </a:r>
            <a:endParaRPr lang="en-GB" dirty="0">
              <a:latin typeface="Letter-join Plus 8" pitchFamily="50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 smtClean="0">
              <a:latin typeface="Letter-join Plus 8" pitchFamily="50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B050"/>
                </a:solidFill>
                <a:latin typeface="Letter-join Plus 8" pitchFamily="50" charset="0"/>
              </a:rPr>
              <a:t>Stages of Handwriting</a:t>
            </a:r>
            <a:endParaRPr lang="en-GB" dirty="0"/>
          </a:p>
        </p:txBody>
      </p:sp>
      <p:pic>
        <p:nvPicPr>
          <p:cNvPr id="4098" name="Picture 2" descr="C:\Users\jclarke\AppData\Local\Microsoft\Windows\INetCache\IE\F1EKTFV2\300px-2004-02-29_Ball_point_pen_writin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229200"/>
            <a:ext cx="2048914" cy="142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9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etter-join Plus 8" pitchFamily="50" charset="0"/>
              </a:rPr>
              <a:t>www.letterjoin.co.uk</a:t>
            </a:r>
          </a:p>
          <a:p>
            <a:r>
              <a:rPr lang="en-GB" dirty="0" smtClean="0">
                <a:latin typeface="Letter-join Plus 8" pitchFamily="50" charset="0"/>
              </a:rPr>
              <a:t>On a laptop -  User name vt5749 </a:t>
            </a:r>
          </a:p>
          <a:p>
            <a:pPr marL="109728" indent="0">
              <a:buNone/>
            </a:pPr>
            <a:r>
              <a:rPr lang="en-GB" dirty="0">
                <a:latin typeface="Letter-join Plus 8" pitchFamily="50" charset="0"/>
              </a:rPr>
              <a:t> </a:t>
            </a:r>
            <a:r>
              <a:rPr lang="en-GB" dirty="0" smtClean="0">
                <a:latin typeface="Letter-join Plus 8" pitchFamily="50" charset="0"/>
              </a:rPr>
              <a:t> Account </a:t>
            </a:r>
            <a:r>
              <a:rPr lang="en-GB" dirty="0">
                <a:latin typeface="Letter-join Plus 8" pitchFamily="50" charset="0"/>
              </a:rPr>
              <a:t>Password: </a:t>
            </a:r>
            <a:r>
              <a:rPr lang="en-GB" dirty="0" smtClean="0">
                <a:latin typeface="Letter-join Plus 8" pitchFamily="50" charset="0"/>
              </a:rPr>
              <a:t>home</a:t>
            </a:r>
          </a:p>
          <a:p>
            <a:r>
              <a:rPr lang="en-GB" dirty="0" smtClean="0">
                <a:latin typeface="Letter-join Plus 8" pitchFamily="50" charset="0"/>
              </a:rPr>
              <a:t>On </a:t>
            </a:r>
            <a:r>
              <a:rPr lang="en-GB" dirty="0">
                <a:latin typeface="Letter-join Plus 8" pitchFamily="50" charset="0"/>
              </a:rPr>
              <a:t>an </a:t>
            </a:r>
            <a:r>
              <a:rPr lang="en-GB" dirty="0" err="1">
                <a:latin typeface="Letter-join Plus 8" pitchFamily="50" charset="0"/>
              </a:rPr>
              <a:t>Ipad</a:t>
            </a:r>
            <a:r>
              <a:rPr lang="en-GB" dirty="0">
                <a:latin typeface="Letter-join Plus 8" pitchFamily="50" charset="0"/>
              </a:rPr>
              <a:t> or Android tablet – vt5749 then draw a  capital 'L' shape starting at top </a:t>
            </a:r>
            <a:r>
              <a:rPr lang="en-GB" dirty="0" smtClean="0">
                <a:latin typeface="Letter-join Plus 8" pitchFamily="50" charset="0"/>
              </a:rPr>
              <a:t>left</a:t>
            </a:r>
          </a:p>
          <a:p>
            <a:r>
              <a:rPr lang="en-GB" dirty="0">
                <a:latin typeface="Letter-join Plus 8" pitchFamily="50" charset="0"/>
              </a:rPr>
              <a:t>Select your child’s </a:t>
            </a:r>
            <a:r>
              <a:rPr lang="en-GB" dirty="0" smtClean="0">
                <a:latin typeface="Letter-join Plus 8" pitchFamily="50" charset="0"/>
              </a:rPr>
              <a:t>class</a:t>
            </a:r>
          </a:p>
          <a:p>
            <a:r>
              <a:rPr lang="en-GB" dirty="0" smtClean="0">
                <a:latin typeface="Letter-join Plus 8" pitchFamily="50" charset="0"/>
              </a:rPr>
              <a:t>Select </a:t>
            </a:r>
            <a:r>
              <a:rPr lang="en-GB" dirty="0">
                <a:latin typeface="Letter-join Plus 8" pitchFamily="50" charset="0"/>
              </a:rPr>
              <a:t>letters/words to watch being written and then practise writing on </a:t>
            </a:r>
            <a:r>
              <a:rPr lang="en-GB" dirty="0" smtClean="0">
                <a:latin typeface="Letter-join Plus 8" pitchFamily="50" charset="0"/>
              </a:rPr>
              <a:t>paper or on screen </a:t>
            </a:r>
          </a:p>
          <a:p>
            <a:pPr marL="109728" indent="0">
              <a:buNone/>
            </a:pPr>
            <a:endParaRPr lang="en-GB" dirty="0" smtClean="0">
              <a:latin typeface="Letter-join Plus 8" pitchFamily="50" charset="0"/>
            </a:endParaRPr>
          </a:p>
          <a:p>
            <a:endParaRPr lang="en-GB" dirty="0">
              <a:latin typeface="Letter-join Plus 8" pitchFamily="50" charset="0"/>
            </a:endParaRPr>
          </a:p>
          <a:p>
            <a:endParaRPr lang="en-GB" dirty="0">
              <a:latin typeface="Letter-join Plus 8" pitchFamily="50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B050"/>
                </a:solidFill>
                <a:latin typeface="Letter-join Plus 8" pitchFamily="50" charset="0"/>
              </a:rPr>
              <a:t>How can parents help at home?</a:t>
            </a:r>
            <a:endParaRPr lang="en-GB" dirty="0"/>
          </a:p>
        </p:txBody>
      </p:sp>
      <p:pic>
        <p:nvPicPr>
          <p:cNvPr id="1026" name="Picture 2" descr="C:\Users\jclarke\AppData\Local\Microsoft\Windows\INetCache\IE\NG4OCKK0\Acer_AS5733Z-P624G64Mnk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352924"/>
            <a:ext cx="1584976" cy="114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clarke\AppData\Local\Microsoft\Windows\INetCache\IE\IU1R0DX0\speck_pixelskin_hd_wrap_ipad_2_case_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57192"/>
            <a:ext cx="1362560" cy="114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907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384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Letter-join Plus 8</vt:lpstr>
      <vt:lpstr>Lucida Sans Unicode</vt:lpstr>
      <vt:lpstr>Times New Roman</vt:lpstr>
      <vt:lpstr>Verdana</vt:lpstr>
      <vt:lpstr>Wingdings 2</vt:lpstr>
      <vt:lpstr>Wingdings 3</vt:lpstr>
      <vt:lpstr>Concourse</vt:lpstr>
      <vt:lpstr>Rusper Primary School</vt:lpstr>
      <vt:lpstr>Why is handwriting important?</vt:lpstr>
      <vt:lpstr>How we teach handwriting</vt:lpstr>
      <vt:lpstr>Stages of Handwriting</vt:lpstr>
      <vt:lpstr>Stages of Handwriting</vt:lpstr>
      <vt:lpstr>Stages of Handwriting</vt:lpstr>
      <vt:lpstr>How can parents help at home?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Rusper Primary School</dc:title>
  <dc:creator>Judith Clarke</dc:creator>
  <cp:lastModifiedBy>Head</cp:lastModifiedBy>
  <cp:revision>22</cp:revision>
  <dcterms:created xsi:type="dcterms:W3CDTF">2018-04-26T07:55:05Z</dcterms:created>
  <dcterms:modified xsi:type="dcterms:W3CDTF">2018-05-09T17:14:21Z</dcterms:modified>
</cp:coreProperties>
</file>